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59" r:id="rId3"/>
    <p:sldId id="260" r:id="rId4"/>
    <p:sldId id="262" r:id="rId5"/>
    <p:sldId id="265" r:id="rId6"/>
    <p:sldId id="270" r:id="rId7"/>
    <p:sldId id="274" r:id="rId8"/>
    <p:sldId id="264" r:id="rId9"/>
    <p:sldId id="269" r:id="rId10"/>
    <p:sldId id="273" r:id="rId11"/>
    <p:sldId id="271" r:id="rId12"/>
    <p:sldId id="275" r:id="rId13"/>
    <p:sldId id="272" r:id="rId14"/>
    <p:sldId id="276" r:id="rId15"/>
    <p:sldId id="266" r:id="rId16"/>
    <p:sldId id="268" r:id="rId1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473" autoAdjust="0"/>
  </p:normalViewPr>
  <p:slideViewPr>
    <p:cSldViewPr snapToGrid="0">
      <p:cViewPr varScale="1">
        <p:scale>
          <a:sx n="91" d="100"/>
          <a:sy n="91" d="100"/>
        </p:scale>
        <p:origin x="121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37929-6FDF-413B-84A9-FABF374431E5}" type="datetimeFigureOut">
              <a:rPr lang="sl-SI" smtClean="0"/>
              <a:t>14.10.2019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FF17C-2101-4B0D-A8E9-4EF4C28F7D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000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815975"/>
            <a:ext cx="7159625" cy="40274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4271" y="5100624"/>
            <a:ext cx="6029551" cy="483279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dirty="0" smtClean="0"/>
              <a:t>Kam naj jo umestim – gospodarska delegacija</a:t>
            </a:r>
            <a:r>
              <a:rPr lang="sl-SI" altLang="sl-SI" baseline="0" dirty="0" smtClean="0"/>
              <a:t> to ravno ni</a:t>
            </a:r>
            <a:endParaRPr lang="sl-SI" altLang="sl-SI" dirty="0" smtClean="0"/>
          </a:p>
        </p:txBody>
      </p:sp>
    </p:spTree>
    <p:extLst>
      <p:ext uri="{BB962C8B-B14F-4D97-AF65-F5344CB8AC3E}">
        <p14:creationId xmlns:p14="http://schemas.microsoft.com/office/powerpoint/2010/main" val="355613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F17C-2101-4B0D-A8E9-4EF4C28F7D2F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838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815975"/>
            <a:ext cx="7159625" cy="40274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4271" y="5100624"/>
            <a:ext cx="6029551" cy="483279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 dirty="0" smtClean="0"/>
          </a:p>
        </p:txBody>
      </p:sp>
    </p:spTree>
    <p:extLst>
      <p:ext uri="{BB962C8B-B14F-4D97-AF65-F5344CB8AC3E}">
        <p14:creationId xmlns:p14="http://schemas.microsoft.com/office/powerpoint/2010/main" val="251300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FBBB58-F212-45E0-B60D-0AE574F385F5}" type="slidenum">
              <a:rPr lang="en-GB" altLang="sl-SI" smtClean="0"/>
              <a:pPr>
                <a:defRPr/>
              </a:pPr>
              <a:t>9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36035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 smtClean="0"/>
              <a:t>Uredite slog podnaslova matrice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C201C-865C-46B6-93BC-DC71D6B28990}" type="datetimeFigureOut">
              <a:rPr lang="sl-SI" smtClean="0"/>
              <a:t>14.10.2019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9E844-1DEF-4671-8169-0DEB294D65BF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90" y="449898"/>
            <a:ext cx="1934210" cy="40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876" y="290513"/>
            <a:ext cx="1607820" cy="56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83" y="171894"/>
            <a:ext cx="1042192" cy="904431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875"/>
            <a:ext cx="1219200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lika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5" y="244007"/>
            <a:ext cx="2684851" cy="61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47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C201C-865C-46B6-93BC-DC71D6B28990}" type="datetimeFigureOut">
              <a:rPr lang="sl-SI" smtClean="0"/>
              <a:t>14.10.2019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9E844-1DEF-4671-8169-0DEB294D65BF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32"/>
          <a:stretch/>
        </p:blipFill>
        <p:spPr bwMode="auto">
          <a:xfrm>
            <a:off x="0" y="6053649"/>
            <a:ext cx="12192000" cy="81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26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1EEE5-EEA2-4FE6-8932-2EADF0CA9456}" type="slidenum">
              <a:rPr lang="en-GB" altLang="sl-SI"/>
              <a:pPr>
                <a:defRPr/>
              </a:pPr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17746638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C201C-865C-46B6-93BC-DC71D6B28990}" type="datetimeFigureOut">
              <a:rPr lang="sl-SI" smtClean="0"/>
              <a:t>14.10.2019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9E844-1DEF-4671-8169-0DEB294D65BF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32"/>
          <a:stretch/>
        </p:blipFill>
        <p:spPr bwMode="auto">
          <a:xfrm>
            <a:off x="0" y="6053649"/>
            <a:ext cx="12192000" cy="81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86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hyperlink" Target="http://www.fefac.eu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european-biogas.eu/" TargetMode="External"/><Relationship Id="rId11" Type="http://schemas.openxmlformats.org/officeDocument/2006/relationships/image" Target="../media/image35.jpe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ctrTitle"/>
          </p:nvPr>
        </p:nvSpPr>
        <p:spPr>
          <a:xfrm>
            <a:off x="0" y="1842764"/>
            <a:ext cx="12192000" cy="1543904"/>
          </a:xfrm>
        </p:spPr>
        <p:txBody>
          <a:bodyPr>
            <a:noAutofit/>
          </a:bodyPr>
          <a:lstStyle/>
          <a:p>
            <a:r>
              <a:rPr lang="sl-SI" altLang="sl-SI" sz="4500" b="0" dirty="0" smtClean="0">
                <a:latin typeface="Arial Narrow" panose="020B0606020202030204" pitchFamily="34" charset="0"/>
              </a:rPr>
              <a:t>Aktivnosti na področju internacionalizacije</a:t>
            </a:r>
            <a:endParaRPr lang="sl-SI" sz="4500" b="0" dirty="0">
              <a:latin typeface="Arial Narrow" panose="020B0606020202030204" pitchFamily="34" charset="0"/>
            </a:endParaRPr>
          </a:p>
        </p:txBody>
      </p:sp>
      <p:sp>
        <p:nvSpPr>
          <p:cNvPr id="7" name="Naslov 2"/>
          <p:cNvSpPr txBox="1">
            <a:spLocks/>
          </p:cNvSpPr>
          <p:nvPr/>
        </p:nvSpPr>
        <p:spPr bwMode="auto">
          <a:xfrm>
            <a:off x="2113959" y="3818240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sz="2000" b="1" kern="0" dirty="0">
                <a:latin typeface="Calibri" panose="020F0502020204030204" pitchFamily="34" charset="0"/>
              </a:rPr>
              <a:t/>
            </a:r>
            <a:br>
              <a:rPr lang="sl-SI" sz="2000" b="1" kern="0" dirty="0">
                <a:latin typeface="Calibri" panose="020F0502020204030204" pitchFamily="34" charset="0"/>
              </a:rPr>
            </a:br>
            <a:r>
              <a:rPr lang="sl-SI" sz="2000" b="1" kern="0" dirty="0">
                <a:latin typeface="Calibri" panose="020F0502020204030204" pitchFamily="34" charset="0"/>
              </a:rPr>
              <a:t/>
            </a:r>
            <a:br>
              <a:rPr lang="sl-SI" sz="2000" b="1" kern="0" dirty="0">
                <a:latin typeface="Calibri" panose="020F0502020204030204" pitchFamily="34" charset="0"/>
              </a:rPr>
            </a:br>
            <a:r>
              <a:rPr lang="sl-SI" sz="2000" b="1" kern="0" dirty="0" smtClean="0">
                <a:latin typeface="Calibri" panose="020F0502020204030204" pitchFamily="34" charset="0"/>
              </a:rPr>
              <a:t>september 2019</a:t>
            </a:r>
            <a:r>
              <a:rPr lang="sl-SI" sz="2000" kern="0" dirty="0">
                <a:latin typeface="Calibri" panose="020F0502020204030204" pitchFamily="34" charset="0"/>
              </a:rPr>
              <a:t/>
            </a:r>
            <a:br>
              <a:rPr lang="sl-SI" sz="2000" kern="0" dirty="0">
                <a:latin typeface="Calibri" panose="020F0502020204030204" pitchFamily="34" charset="0"/>
              </a:rPr>
            </a:br>
            <a:endParaRPr lang="sl-SI" sz="2000" kern="0" dirty="0">
              <a:latin typeface="Calibri" panose="020F0502020204030204" pitchFamily="34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0" y="5424957"/>
            <a:ext cx="6891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b="1" i="1" dirty="0">
                <a:solidFill>
                  <a:schemeClr val="bg1"/>
                </a:solidFill>
              </a:rPr>
              <a:t>Naložbo </a:t>
            </a:r>
            <a:r>
              <a:rPr lang="sl-SI" sz="1200" b="1" i="1" dirty="0" smtClean="0">
                <a:solidFill>
                  <a:schemeClr val="bg1"/>
                </a:solidFill>
              </a:rPr>
              <a:t>sofinancirata Republika Slovenija in </a:t>
            </a:r>
            <a:r>
              <a:rPr lang="sl-SI" sz="1200" b="1" i="1" dirty="0">
                <a:solidFill>
                  <a:schemeClr val="bg1"/>
                </a:solidFill>
              </a:rPr>
              <a:t>Evropska unija iz Evropskega sklada za regionalni razvoj.</a:t>
            </a:r>
          </a:p>
          <a:p>
            <a:endParaRPr lang="sl-SI" sz="1000" i="1" dirty="0"/>
          </a:p>
        </p:txBody>
      </p:sp>
    </p:spTree>
    <p:extLst>
      <p:ext uri="{BB962C8B-B14F-4D97-AF65-F5344CB8AC3E}">
        <p14:creationId xmlns:p14="http://schemas.microsoft.com/office/powerpoint/2010/main" val="18521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7628300" y="4898260"/>
            <a:ext cx="265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Ecotrophelia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Europe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22. november 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1829486" y="4898260"/>
            <a:ext cx="2760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Ecotrophelia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Slovenija 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11. Junij 2018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58" y="1272909"/>
            <a:ext cx="4538090" cy="325700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36" y="1272909"/>
            <a:ext cx="4917441" cy="3257006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1024136" y="563173"/>
            <a:ext cx="4536504" cy="525564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/>
            </a:pPr>
            <a:r>
              <a:rPr lang="sl-SI" altLang="sl-SI" sz="2200" dirty="0">
                <a:solidFill>
                  <a:srgbClr val="92D050"/>
                </a:solidFill>
                <a:latin typeface="Arial Narrow" panose="020B0606020202030204" pitchFamily="34" charset="0"/>
                <a:ea typeface="+mj-ea"/>
                <a:cs typeface="+mj-cs"/>
              </a:rPr>
              <a:t>ECOTROPHELIA </a:t>
            </a:r>
            <a:r>
              <a:rPr lang="sl-SI" altLang="sl-SI" sz="2200" dirty="0" smtClean="0">
                <a:solidFill>
                  <a:srgbClr val="92D050"/>
                </a:solidFill>
                <a:latin typeface="Arial Narrow" panose="020B0606020202030204" pitchFamily="34" charset="0"/>
                <a:ea typeface="+mj-ea"/>
                <a:cs typeface="+mj-cs"/>
              </a:rPr>
              <a:t>2018</a:t>
            </a:r>
            <a:endParaRPr lang="sl-SI" altLang="sl-SI" sz="2200" dirty="0">
              <a:solidFill>
                <a:srgbClr val="92D050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413017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971646" y="3958144"/>
            <a:ext cx="2760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Ecotrophelia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Slovenija 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11. Junij 2019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" y="2837793"/>
            <a:ext cx="4330949" cy="288703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35" y="430543"/>
            <a:ext cx="6374226" cy="2407250"/>
          </a:xfrm>
          <a:prstGeom prst="rect">
            <a:avLst/>
          </a:prstGeom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833686" y="1371386"/>
            <a:ext cx="4536504" cy="525564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/>
            </a:pPr>
            <a:r>
              <a:rPr lang="sl-SI" altLang="sl-SI" sz="2200" dirty="0">
                <a:solidFill>
                  <a:srgbClr val="92D050"/>
                </a:solidFill>
                <a:latin typeface="Arial Narrow" panose="020B0606020202030204" pitchFamily="34" charset="0"/>
                <a:ea typeface="+mj-ea"/>
                <a:cs typeface="+mj-cs"/>
              </a:rPr>
              <a:t>ECOTROPHELIA </a:t>
            </a:r>
            <a:r>
              <a:rPr lang="sl-SI" altLang="sl-SI" sz="2200" dirty="0" smtClean="0">
                <a:solidFill>
                  <a:srgbClr val="92D050"/>
                </a:solidFill>
                <a:latin typeface="Arial Narrow" panose="020B0606020202030204" pitchFamily="34" charset="0"/>
                <a:ea typeface="+mj-ea"/>
                <a:cs typeface="+mj-cs"/>
              </a:rPr>
              <a:t>2019</a:t>
            </a:r>
            <a:endParaRPr lang="sl-SI" altLang="sl-SI" sz="2200" dirty="0">
              <a:solidFill>
                <a:srgbClr val="92D050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494573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64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l-SI" sz="3200" dirty="0" smtClean="0"/>
              <a:t>POSLOVNI FORUMI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527505"/>
            <a:ext cx="5100145" cy="518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dirty="0" smtClean="0">
                <a:solidFill>
                  <a:srgbClr val="92D050"/>
                </a:solidFill>
              </a:rPr>
              <a:t>2</a:t>
            </a:r>
            <a:r>
              <a:rPr lang="sl-SI" sz="2200" dirty="0">
                <a:solidFill>
                  <a:srgbClr val="92D050"/>
                </a:solidFill>
              </a:rPr>
              <a:t>. regionalni Poslovni </a:t>
            </a:r>
            <a:r>
              <a:rPr lang="sl-SI" sz="2200" dirty="0" smtClean="0">
                <a:solidFill>
                  <a:srgbClr val="92D050"/>
                </a:solidFill>
              </a:rPr>
              <a:t>forum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6096000" y="5402317"/>
            <a:ext cx="322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Novi Sad (1.-4. oktober 2019)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474" y="1527505"/>
            <a:ext cx="4851727" cy="36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52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992313" y="173038"/>
            <a:ext cx="8229600" cy="93105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/>
            </a:pPr>
            <a:r>
              <a:rPr lang="sl-SI" altLang="sl-SI" sz="3200" dirty="0" smtClean="0">
                <a:latin typeface="Arial Narrow" panose="020B0606020202030204" pitchFamily="34" charset="0"/>
                <a:ea typeface="+mj-ea"/>
                <a:cs typeface="+mj-cs"/>
              </a:rPr>
              <a:t>STROKOVNE EKSKURZIJE</a:t>
            </a:r>
            <a:endParaRPr lang="sl-SI" altLang="sl-SI" sz="3200" dirty="0"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590765" y="1478561"/>
            <a:ext cx="3091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Nemčija: Strokovna ekskurzija proizvajalcev krmil na </a:t>
            </a:r>
            <a:r>
              <a:rPr lang="sl-SI" dirty="0" err="1" smtClean="0"/>
              <a:t>Eurotier</a:t>
            </a:r>
            <a:r>
              <a:rPr lang="sl-SI" dirty="0" smtClean="0"/>
              <a:t>, 2018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7088776" y="1478561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Italija: Strokovna ekskurzija Sekcije za </a:t>
            </a:r>
            <a:r>
              <a:rPr lang="sl-SI" dirty="0" smtClean="0"/>
              <a:t>sadjarstvo, 2018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25" y="2499359"/>
            <a:ext cx="4026263" cy="30196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2" y="2499359"/>
            <a:ext cx="4026263" cy="301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7833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764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l-SI" sz="3200" dirty="0" smtClean="0">
                <a:solidFill>
                  <a:schemeClr val="tx1"/>
                </a:solidFill>
              </a:rPr>
              <a:t>DELAVNICE NA PODROČJU PAMETNE SPECIALIZACIJE</a:t>
            </a: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468327" y="5284864"/>
            <a:ext cx="3799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dirty="0" smtClean="0"/>
              <a:t>4</a:t>
            </a:r>
            <a:r>
              <a:rPr lang="sl-SI" sz="2200" dirty="0"/>
              <a:t>.-5. april 2018, </a:t>
            </a:r>
            <a:r>
              <a:rPr lang="sl-SI" sz="2200" dirty="0" smtClean="0"/>
              <a:t>Budimpešta</a:t>
            </a:r>
            <a:endParaRPr lang="sl-SI" sz="2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52" y="2163254"/>
            <a:ext cx="3735441" cy="279762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871" y="2163254"/>
            <a:ext cx="3584654" cy="2797629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6178300" y="5284864"/>
            <a:ext cx="442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dirty="0" smtClean="0"/>
              <a:t>19.-20. september 2019, Budimpešta</a:t>
            </a:r>
            <a:endParaRPr lang="sl-SI" sz="2200" dirty="0"/>
          </a:p>
        </p:txBody>
      </p:sp>
      <p:sp>
        <p:nvSpPr>
          <p:cNvPr id="9" name="Označba mesta vsebine 2"/>
          <p:cNvSpPr txBox="1">
            <a:spLocks/>
          </p:cNvSpPr>
          <p:nvPr/>
        </p:nvSpPr>
        <p:spPr>
          <a:xfrm>
            <a:off x="838200" y="1468669"/>
            <a:ext cx="10515600" cy="59909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500" dirty="0" smtClean="0">
                <a:solidFill>
                  <a:srgbClr val="92D050"/>
                </a:solidFill>
              </a:rPr>
              <a:t>Srednjeevropsko sodelovanje na področju pametne specializacije pri modernizaciji živilske industrije v okviru Industrije 4.0.</a:t>
            </a:r>
          </a:p>
        </p:txBody>
      </p:sp>
    </p:spTree>
    <p:extLst>
      <p:ext uri="{BB962C8B-B14F-4D97-AF65-F5344CB8AC3E}">
        <p14:creationId xmlns:p14="http://schemas.microsoft.com/office/powerpoint/2010/main" val="87165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836272"/>
            <a:ext cx="12192000" cy="447406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sl-SI" altLang="sl-SI" sz="2400" dirty="0" smtClean="0">
                <a:latin typeface="Calibri" pitchFamily="34" charset="0"/>
                <a:ea typeface="ＭＳ Ｐゴシック" pitchFamily="34" charset="-128"/>
              </a:rPr>
              <a:t>Evropska sektorska združenja</a:t>
            </a:r>
            <a:endParaRPr lang="sl-SI" altLang="sl-SI" sz="2400" dirty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3315" name="Picture 15" descr="Fefa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94"/>
          <a:stretch>
            <a:fillRect/>
          </a:stretch>
        </p:blipFill>
        <p:spPr bwMode="auto">
          <a:xfrm>
            <a:off x="3866566" y="3737719"/>
            <a:ext cx="812568" cy="99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7" descr="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8" r="15327"/>
          <a:stretch/>
        </p:blipFill>
        <p:spPr bwMode="auto">
          <a:xfrm>
            <a:off x="2330598" y="4760959"/>
            <a:ext cx="13922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3"/>
          <p:cNvPicPr>
            <a:picLocks noChangeAspect="1" noChangeArrowheads="1"/>
          </p:cNvPicPr>
          <p:nvPr/>
        </p:nvPicPr>
        <p:blipFill>
          <a:blip r:embed="rId5"/>
          <a:srcRect l="16183" t="11650" r="72131" b="77263"/>
          <a:stretch>
            <a:fillRect/>
          </a:stretch>
        </p:blipFill>
        <p:spPr bwMode="auto">
          <a:xfrm>
            <a:off x="1898896" y="1236303"/>
            <a:ext cx="2373954" cy="126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18" name="Picture 4" descr="http://www.aebiom.org/conference/wp-content/uploads/image/Logo%20events/European%20Biogas%20Association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644" y="4760959"/>
            <a:ext cx="1776603" cy="6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4775499" y="3973542"/>
            <a:ext cx="1224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sl-SI" dirty="0">
                <a:solidFill>
                  <a:schemeClr val="accent6"/>
                </a:solidFill>
                <a:latin typeface="Berlin Sans FB" pitchFamily="34" charset="0"/>
              </a:rPr>
              <a:t>FEFAC</a:t>
            </a:r>
          </a:p>
        </p:txBody>
      </p:sp>
      <p:pic>
        <p:nvPicPr>
          <p:cNvPr id="13320" name="Slika 2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136" y="3908197"/>
            <a:ext cx="1148778" cy="70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Naslov 1"/>
          <p:cNvSpPr txBox="1">
            <a:spLocks/>
          </p:cNvSpPr>
          <p:nvPr/>
        </p:nvSpPr>
        <p:spPr>
          <a:xfrm>
            <a:off x="0" y="243427"/>
            <a:ext cx="12192000" cy="79176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/>
            </a:pPr>
            <a:r>
              <a:rPr lang="sl-SI" altLang="sl-SI" sz="3500" dirty="0">
                <a:solidFill>
                  <a:srgbClr val="99CC00"/>
                </a:solidFill>
                <a:latin typeface="Arial Narrow" panose="020B0606020202030204" pitchFamily="34" charset="0"/>
                <a:ea typeface="+mj-ea"/>
                <a:cs typeface="+mj-cs"/>
              </a:rPr>
              <a:t>ČLANSTVO V </a:t>
            </a:r>
            <a:r>
              <a:rPr lang="sl-SI" altLang="sl-SI" sz="3500" dirty="0" smtClean="0">
                <a:solidFill>
                  <a:srgbClr val="99CC00"/>
                </a:solidFill>
                <a:latin typeface="Arial Narrow" panose="020B0606020202030204" pitchFamily="34" charset="0"/>
                <a:ea typeface="+mj-ea"/>
                <a:cs typeface="+mj-cs"/>
              </a:rPr>
              <a:t>EVROPSKIH </a:t>
            </a:r>
            <a:r>
              <a:rPr lang="sl-SI" altLang="sl-SI" sz="3500" dirty="0">
                <a:solidFill>
                  <a:srgbClr val="99CC00"/>
                </a:solidFill>
                <a:latin typeface="Arial Narrow" panose="020B0606020202030204" pitchFamily="34" charset="0"/>
                <a:ea typeface="+mj-ea"/>
                <a:cs typeface="+mj-cs"/>
              </a:rPr>
              <a:t>IN </a:t>
            </a:r>
            <a:r>
              <a:rPr lang="sl-SI" altLang="sl-SI" sz="3500" dirty="0" smtClean="0">
                <a:solidFill>
                  <a:srgbClr val="99CC00"/>
                </a:solidFill>
                <a:latin typeface="Arial Narrow" panose="020B0606020202030204" pitchFamily="34" charset="0"/>
                <a:ea typeface="+mj-ea"/>
                <a:cs typeface="+mj-cs"/>
              </a:rPr>
              <a:t>MEDNARODNIH ZDRUŽENJIH</a:t>
            </a:r>
            <a:endParaRPr lang="sl-SI" altLang="sl-SI" sz="3500" dirty="0">
              <a:solidFill>
                <a:srgbClr val="99CC00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3322" name="Picture 19" descr="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409" y="3757978"/>
            <a:ext cx="915102" cy="85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Slika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8" t="22337" r="35696" b="51382"/>
          <a:stretch>
            <a:fillRect/>
          </a:stretch>
        </p:blipFill>
        <p:spPr bwMode="auto">
          <a:xfrm>
            <a:off x="5682296" y="4733436"/>
            <a:ext cx="1358627" cy="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Slika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8" t="6047" r="27567" b="6047"/>
          <a:stretch>
            <a:fillRect/>
          </a:stretch>
        </p:blipFill>
        <p:spPr bwMode="auto">
          <a:xfrm>
            <a:off x="895917" y="3757979"/>
            <a:ext cx="1002979" cy="100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Rezultat iskanja slik za spes gei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"/>
          <a:stretch/>
        </p:blipFill>
        <p:spPr bwMode="auto">
          <a:xfrm>
            <a:off x="4828267" y="1311654"/>
            <a:ext cx="1708058" cy="120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1742" y="1206725"/>
            <a:ext cx="3484752" cy="13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64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64728" y="63947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graphicFrame>
        <p:nvGraphicFramePr>
          <p:cNvPr id="3" name="Predm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511737"/>
              </p:ext>
            </p:extLst>
          </p:nvPr>
        </p:nvGraphicFramePr>
        <p:xfrm>
          <a:off x="1603091" y="1782470"/>
          <a:ext cx="3507055" cy="1677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Bitna slika" r:id="rId3" imgW="9486969" imgH="4029104" progId="Paint.Picture">
                  <p:embed/>
                </p:oleObj>
              </mc:Choice>
              <mc:Fallback>
                <p:oleObj name="Bitna slika" r:id="rId3" imgW="9486969" imgH="402910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091" y="1782470"/>
                        <a:ext cx="3507055" cy="1677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442" y="2082732"/>
            <a:ext cx="2933700" cy="15621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9452" y="2154698"/>
            <a:ext cx="1490134" cy="149013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517" y="4141517"/>
            <a:ext cx="2857500" cy="1428750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0" y="243427"/>
            <a:ext cx="12191999" cy="114300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/>
            </a:pPr>
            <a:r>
              <a:rPr lang="sl-SI" altLang="sl-SI" sz="3500" dirty="0">
                <a:solidFill>
                  <a:srgbClr val="99CC00"/>
                </a:solidFill>
                <a:latin typeface="Arial Narrow" panose="020B0606020202030204" pitchFamily="34" charset="0"/>
                <a:ea typeface="+mj-ea"/>
                <a:cs typeface="+mj-cs"/>
              </a:rPr>
              <a:t>ČLANSTVO V </a:t>
            </a:r>
            <a:r>
              <a:rPr lang="sl-SI" altLang="sl-SI" sz="3500" dirty="0" smtClean="0">
                <a:solidFill>
                  <a:srgbClr val="99CC00"/>
                </a:solidFill>
                <a:latin typeface="Arial Narrow" panose="020B0606020202030204" pitchFamily="34" charset="0"/>
                <a:ea typeface="+mj-ea"/>
                <a:cs typeface="+mj-cs"/>
              </a:rPr>
              <a:t>EVROPSKIH PARTNERSTVIH </a:t>
            </a:r>
            <a:r>
              <a:rPr lang="sl-SI" altLang="sl-SI" sz="3500" dirty="0">
                <a:solidFill>
                  <a:srgbClr val="99CC00"/>
                </a:solidFill>
                <a:latin typeface="Arial Narrow" panose="020B0606020202030204" pitchFamily="34" charset="0"/>
                <a:ea typeface="+mj-ea"/>
                <a:cs typeface="+mj-cs"/>
              </a:rPr>
              <a:t>IN </a:t>
            </a:r>
            <a:r>
              <a:rPr lang="sl-SI" altLang="sl-SI" sz="3500" dirty="0" smtClean="0">
                <a:solidFill>
                  <a:srgbClr val="99CC00"/>
                </a:solidFill>
                <a:latin typeface="Arial Narrow" panose="020B0606020202030204" pitchFamily="34" charset="0"/>
                <a:ea typeface="+mj-ea"/>
                <a:cs typeface="+mj-cs"/>
              </a:rPr>
              <a:t>PLATFORMAH</a:t>
            </a:r>
            <a:endParaRPr lang="sl-SI" altLang="sl-SI" sz="3500" dirty="0">
              <a:solidFill>
                <a:srgbClr val="99CC00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1889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2421" y="256841"/>
            <a:ext cx="10515600" cy="1325563"/>
          </a:xfrm>
        </p:spPr>
        <p:txBody>
          <a:bodyPr/>
          <a:lstStyle/>
          <a:p>
            <a:pPr algn="l"/>
            <a:r>
              <a:rPr lang="sl-SI" dirty="0" smtClean="0"/>
              <a:t>CILJI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22421" y="1368425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l-SI" dirty="0"/>
              <a:t>pospeševanje vključevanja partnerjev v evropske razvojno-raziskovalne in tehnološke projekte različnih programov z usmerjenim spodbujanjem inovativnosti podjetij, </a:t>
            </a:r>
          </a:p>
          <a:p>
            <a:pPr>
              <a:lnSpc>
                <a:spcPct val="150000"/>
              </a:lnSpc>
            </a:pPr>
            <a:r>
              <a:rPr lang="sl-SI" dirty="0"/>
              <a:t>povečevanje števila aktivnih izvoznikov, zlasti MSP</a:t>
            </a:r>
          </a:p>
          <a:p>
            <a:pPr>
              <a:lnSpc>
                <a:spcPct val="150000"/>
              </a:lnSpc>
            </a:pPr>
            <a:r>
              <a:rPr lang="sl-SI" dirty="0"/>
              <a:t>večja izvozna usmerjenost</a:t>
            </a:r>
          </a:p>
          <a:p>
            <a:pPr>
              <a:lnSpc>
                <a:spcPct val="150000"/>
              </a:lnSpc>
            </a:pPr>
            <a:r>
              <a:rPr lang="sl-SI" dirty="0"/>
              <a:t>bolj stabilen izvoz na obstoječe in nove izvozne trge</a:t>
            </a:r>
          </a:p>
        </p:txBody>
      </p:sp>
    </p:spTree>
    <p:extLst>
      <p:ext uri="{BB962C8B-B14F-4D97-AF65-F5344CB8AC3E}">
        <p14:creationId xmlns:p14="http://schemas.microsoft.com/office/powerpoint/2010/main" val="18136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9668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sl-SI" sz="3400" b="0" dirty="0" smtClean="0">
                <a:latin typeface="Arial Narrow" panose="020B0606020202030204" pitchFamily="34" charset="0"/>
              </a:rPr>
              <a:t>INTERNACIONALIZACIJA SLOVENSKEGA AGROŽIVILSTVA</a:t>
            </a:r>
            <a:endParaRPr lang="sl-SI" sz="3400" b="0" dirty="0">
              <a:latin typeface="Arial Narrow" panose="020B060602020203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3000" y="1522246"/>
            <a:ext cx="9906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300" b="1" dirty="0"/>
              <a:t>Dva vidika: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sl-SI" sz="2300" i="1" dirty="0"/>
              <a:t>Trženjska internacionalizacija</a:t>
            </a:r>
          </a:p>
          <a:p>
            <a:pPr marL="914400" lvl="1" indent="-514350"/>
            <a:r>
              <a:rPr lang="sl-SI" sz="2300" dirty="0"/>
              <a:t>Iskanje najboljših pristopov za podjetja pri preboju na nove trge z novimi izdelki in storitvami, s kapitalom, tehnologijami, znanjem in </a:t>
            </a:r>
            <a:r>
              <a:rPr lang="sl-SI" sz="2300" dirty="0" smtClean="0"/>
              <a:t>delom</a:t>
            </a:r>
          </a:p>
          <a:p>
            <a:pPr marL="914400" lvl="1" indent="-514350"/>
            <a:endParaRPr lang="sl-SI" sz="2300" dirty="0"/>
          </a:p>
          <a:p>
            <a:pPr marL="514350" indent="-514350">
              <a:buFont typeface="+mj-lt"/>
              <a:buAutoNum type="arabicPeriod"/>
            </a:pPr>
            <a:r>
              <a:rPr lang="sl-SI" sz="2300" i="1" dirty="0"/>
              <a:t>Razvojna internacionalizacija</a:t>
            </a:r>
          </a:p>
          <a:p>
            <a:pPr marL="914400" lvl="1" indent="-514350"/>
            <a:r>
              <a:rPr lang="sl-SI" sz="2300" dirty="0"/>
              <a:t>Povezovanje inštitucij znanja in podjetij za prenos znanj, tehnologij in dobrih praks</a:t>
            </a:r>
          </a:p>
        </p:txBody>
      </p:sp>
    </p:spTree>
    <p:extLst>
      <p:ext uri="{BB962C8B-B14F-4D97-AF65-F5344CB8AC3E}">
        <p14:creationId xmlns:p14="http://schemas.microsoft.com/office/powerpoint/2010/main" val="16246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29337" y="1501850"/>
            <a:ext cx="4035750" cy="759353"/>
          </a:xfrm>
        </p:spPr>
        <p:txBody>
          <a:bodyPr>
            <a:normAutofit/>
          </a:bodyPr>
          <a:lstStyle/>
          <a:p>
            <a:pPr marL="457200" indent="-457200" algn="ctr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GB" altLang="sl-SI" sz="2200" b="0" dirty="0" smtClean="0">
                <a:solidFill>
                  <a:srgbClr val="99CC00"/>
                </a:solidFill>
                <a:latin typeface="Calibri" panose="020F0502020204030204" pitchFamily="34" charset="0"/>
              </a:rPr>
              <a:t>AGRA</a:t>
            </a:r>
            <a:r>
              <a:rPr lang="sl-SI" altLang="sl-SI" sz="2200" b="0" dirty="0" smtClean="0">
                <a:solidFill>
                  <a:srgbClr val="99CC00"/>
                </a:solidFill>
                <a:latin typeface="Calibri" panose="020F0502020204030204" pitchFamily="34" charset="0"/>
              </a:rPr>
              <a:t> – vsako leto avgusta</a:t>
            </a:r>
            <a:endParaRPr lang="en-GB" altLang="sl-SI" sz="2200" b="0" dirty="0" smtClean="0">
              <a:solidFill>
                <a:srgbClr val="99CC00"/>
              </a:solidFill>
              <a:latin typeface="Calibri" panose="020F0502020204030204" pitchFamily="34" charset="0"/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t="-379" r="-214" b="379"/>
          <a:stretch/>
        </p:blipFill>
        <p:spPr bwMode="auto">
          <a:xfrm>
            <a:off x="8482738" y="1160640"/>
            <a:ext cx="3568491" cy="220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r="379"/>
          <a:stretch/>
        </p:blipFill>
        <p:spPr bwMode="auto">
          <a:xfrm>
            <a:off x="243275" y="1193142"/>
            <a:ext cx="3266549" cy="22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94" y="3513118"/>
            <a:ext cx="3896136" cy="238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96" y="2751855"/>
            <a:ext cx="4220633" cy="281375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3" y="3624733"/>
            <a:ext cx="3520388" cy="234457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013" y="209922"/>
            <a:ext cx="10528705" cy="84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63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r="8237" b="10272"/>
          <a:stretch/>
        </p:blipFill>
        <p:spPr>
          <a:xfrm>
            <a:off x="3220452" y="1061545"/>
            <a:ext cx="5751095" cy="4633507"/>
          </a:xfrm>
        </p:spPr>
      </p:pic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0" y="96723"/>
            <a:ext cx="12192000" cy="96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sl-SI" altLang="sl-SI" sz="2200" kern="0" dirty="0">
                <a:solidFill>
                  <a:srgbClr val="99CC00"/>
                </a:solidFill>
                <a:latin typeface="Arial Narrow" panose="020B0606020202030204" pitchFamily="34" charset="0"/>
              </a:rPr>
              <a:t>11. CONGRESS OF THE FMCG MARKET, VARŠAVA -</a:t>
            </a:r>
            <a:r>
              <a:rPr lang="en-GB" altLang="sl-SI" sz="2200" kern="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, </a:t>
            </a:r>
            <a:r>
              <a:rPr lang="sl-SI" altLang="sl-SI" sz="2200" kern="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maj</a:t>
            </a:r>
            <a:r>
              <a:rPr lang="en-GB" altLang="sl-SI" sz="2200" kern="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 </a:t>
            </a:r>
            <a:r>
              <a:rPr lang="sl-SI" altLang="sl-SI" sz="2200" kern="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2018</a:t>
            </a:r>
            <a:endParaRPr lang="en-GB" altLang="sl-SI" sz="2200" kern="0" dirty="0">
              <a:solidFill>
                <a:srgbClr val="99CC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19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0" y="96723"/>
            <a:ext cx="12192000" cy="93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sl-SI" altLang="sl-SI" sz="2200" kern="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12. CONGRESS OF THE FMCG MARKET, VARŠAVA -</a:t>
            </a:r>
            <a:r>
              <a:rPr lang="en-GB" altLang="sl-SI" sz="2200" kern="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 </a:t>
            </a:r>
            <a:r>
              <a:rPr lang="sl-SI" altLang="sl-SI" sz="2200" kern="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maj</a:t>
            </a:r>
            <a:r>
              <a:rPr lang="en-GB" altLang="sl-SI" sz="2200" kern="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 </a:t>
            </a:r>
            <a:r>
              <a:rPr lang="sl-SI" altLang="sl-SI" sz="2200" kern="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2019</a:t>
            </a:r>
            <a:endParaRPr lang="en-GB" altLang="sl-SI" sz="2200" kern="0" dirty="0">
              <a:solidFill>
                <a:srgbClr val="99CC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080" y="1030014"/>
            <a:ext cx="6893839" cy="459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2250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9000" y="492126"/>
            <a:ext cx="10515600" cy="9641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l-SI" sz="3600" dirty="0" smtClean="0"/>
              <a:t>GOSPODARSKE DELEGACIJE</a:t>
            </a:r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964267"/>
            <a:ext cx="5601058" cy="3153537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7035145" y="2059000"/>
            <a:ext cx="45782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sl-SI" sz="2200" dirty="0">
                <a:solidFill>
                  <a:srgbClr val="99CC00"/>
                </a:solidFill>
                <a:latin typeface="Calibri" panose="020F0502020204030204" pitchFamily="34" charset="0"/>
              </a:rPr>
              <a:t>WARSAW FOOD EXPO, 1</a:t>
            </a:r>
            <a:r>
              <a:rPr lang="en-GB" altLang="sl-SI" sz="2200" dirty="0" smtClean="0">
                <a:solidFill>
                  <a:srgbClr val="99CC00"/>
                </a:solidFill>
                <a:latin typeface="Calibri" panose="020F0502020204030204" pitchFamily="34" charset="0"/>
              </a:rPr>
              <a:t>.–3</a:t>
            </a:r>
            <a:r>
              <a:rPr lang="en-GB" altLang="sl-SI" sz="2200" dirty="0">
                <a:solidFill>
                  <a:srgbClr val="99CC00"/>
                </a:solidFill>
                <a:latin typeface="Calibri" panose="020F0502020204030204" pitchFamily="34" charset="0"/>
              </a:rPr>
              <a:t>. </a:t>
            </a:r>
            <a:r>
              <a:rPr lang="en-GB" altLang="sl-SI" sz="2200" dirty="0" err="1">
                <a:solidFill>
                  <a:srgbClr val="99CC00"/>
                </a:solidFill>
                <a:latin typeface="Calibri" panose="020F0502020204030204" pitchFamily="34" charset="0"/>
              </a:rPr>
              <a:t>junij</a:t>
            </a:r>
            <a:r>
              <a:rPr lang="en-GB" altLang="sl-SI" sz="2200" dirty="0">
                <a:solidFill>
                  <a:srgbClr val="99CC00"/>
                </a:solidFill>
                <a:latin typeface="Calibri" panose="020F0502020204030204" pitchFamily="34" charset="0"/>
              </a:rPr>
              <a:t> 2017</a:t>
            </a:r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4033407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8859"/>
            <a:ext cx="12192000" cy="79727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GB" altLang="sl-SI" sz="2200" b="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POLJSKA, </a:t>
            </a:r>
            <a:r>
              <a:rPr lang="en-GB" altLang="sl-SI" sz="2200" b="0" dirty="0" err="1" smtClean="0">
                <a:solidFill>
                  <a:srgbClr val="99CC00"/>
                </a:solidFill>
                <a:latin typeface="Arial Narrow" panose="020B0606020202030204" pitchFamily="34" charset="0"/>
              </a:rPr>
              <a:t>oktober</a:t>
            </a:r>
            <a:r>
              <a:rPr lang="en-GB" altLang="sl-SI" sz="2200" b="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 2017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7" y="1387365"/>
            <a:ext cx="5086443" cy="381483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47" y="1387365"/>
            <a:ext cx="5086445" cy="381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25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131805" y="1528271"/>
            <a:ext cx="4536504" cy="525564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/>
            </a:pPr>
            <a:r>
              <a:rPr lang="sl-SI" altLang="sl-SI" sz="2200" dirty="0">
                <a:solidFill>
                  <a:srgbClr val="92D050"/>
                </a:solidFill>
                <a:latin typeface="Arial Narrow" panose="020B0606020202030204" pitchFamily="34" charset="0"/>
                <a:ea typeface="+mj-ea"/>
                <a:cs typeface="+mj-cs"/>
              </a:rPr>
              <a:t>ECOTROPHELIA 2017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05" y="2159394"/>
            <a:ext cx="4536504" cy="30243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/>
          <a:stretch/>
        </p:blipFill>
        <p:spPr>
          <a:xfrm>
            <a:off x="6698870" y="2159394"/>
            <a:ext cx="4745371" cy="3024336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2019955" y="5326965"/>
            <a:ext cx="2760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Ecotrophelia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Slovenija 2017</a:t>
            </a:r>
          </a:p>
          <a:p>
            <a:pPr algn="ctr"/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12. september 2017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7743851" y="5326965"/>
            <a:ext cx="265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Ecotrophelia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Europe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</a:p>
          <a:p>
            <a:pPr algn="ctr"/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22. november 2017</a:t>
            </a: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1131805" y="294289"/>
            <a:ext cx="10163504" cy="8595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sl-SI" altLang="sl-SI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EVROPSKO TEKMOVANJE TROPHELIA</a:t>
            </a:r>
            <a:endParaRPr lang="en-GB" altLang="sl-SI" sz="36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59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</TotalTime>
  <Words>294</Words>
  <Application>Microsoft Office PowerPoint</Application>
  <PresentationFormat>Širokozaslonsko</PresentationFormat>
  <Paragraphs>52</Paragraphs>
  <Slides>16</Slides>
  <Notes>4</Notes>
  <HiddenSlides>0</HiddenSlides>
  <MMClips>0</MMClips>
  <ScaleCrop>false</ScaleCrop>
  <HeadingPairs>
    <vt:vector size="8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4" baseType="lpstr">
      <vt:lpstr>ＭＳ Ｐゴシック</vt:lpstr>
      <vt:lpstr>Arial</vt:lpstr>
      <vt:lpstr>Arial Narrow</vt:lpstr>
      <vt:lpstr>Berlin Sans FB</vt:lpstr>
      <vt:lpstr>Calibri</vt:lpstr>
      <vt:lpstr>Calibri Light</vt:lpstr>
      <vt:lpstr>Officeova tema</vt:lpstr>
      <vt:lpstr>Bitna slika</vt:lpstr>
      <vt:lpstr>Aktivnosti na področju internacionalizacije</vt:lpstr>
      <vt:lpstr>CILJI</vt:lpstr>
      <vt:lpstr>INTERNACIONALIZACIJA SLOVENSKEGA AGROŽIVILSTVA</vt:lpstr>
      <vt:lpstr>AGRA – vsako leto avgusta</vt:lpstr>
      <vt:lpstr>PowerPointova predstavitev</vt:lpstr>
      <vt:lpstr>PowerPointova predstavitev</vt:lpstr>
      <vt:lpstr>GOSPODARSKE DELEGACIJE</vt:lpstr>
      <vt:lpstr>POLJSKA, oktober 2017</vt:lpstr>
      <vt:lpstr>PowerPointova predstavitev</vt:lpstr>
      <vt:lpstr>PowerPointova predstavitev</vt:lpstr>
      <vt:lpstr>PowerPointova predstavitev</vt:lpstr>
      <vt:lpstr>POSLOVNI FORUMI</vt:lpstr>
      <vt:lpstr>PowerPointova predstavitev</vt:lpstr>
      <vt:lpstr>DELAVNICE NA PODROČJU PAMETNE SPECIALIZACIJE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Petra Medved</dc:creator>
  <cp:lastModifiedBy>Živa Remec</cp:lastModifiedBy>
  <cp:revision>33</cp:revision>
  <dcterms:created xsi:type="dcterms:W3CDTF">2017-02-22T14:32:05Z</dcterms:created>
  <dcterms:modified xsi:type="dcterms:W3CDTF">2019-10-14T07:44:11Z</dcterms:modified>
</cp:coreProperties>
</file>